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0FE8F85E-384E-4806-BA64-D4CD2B6EFA85}">
          <p14:sldIdLst>
            <p14:sldId id="25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6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50" autoAdjust="0"/>
  </p:normalViewPr>
  <p:slideViewPr>
    <p:cSldViewPr>
      <p:cViewPr>
        <p:scale>
          <a:sx n="100" d="100"/>
          <a:sy n="100" d="100"/>
        </p:scale>
        <p:origin x="-296" y="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86662-1E3C-4629-9197-689518278C28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A3497-9E66-4EAA-B1F5-0457C5D332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759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A3497-9E66-4EAA-B1F5-0457C5D332F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991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0513" y="81893"/>
            <a:ext cx="8907292" cy="476672"/>
          </a:xfrm>
          <a:effectLst/>
        </p:spPr>
        <p:txBody>
          <a:bodyPr lIns="36000" tIns="36000" rIns="36000" bIns="36000">
            <a:normAutofit fontScale="90000"/>
          </a:bodyPr>
          <a:lstStyle/>
          <a:p>
            <a:pPr marL="182880" indent="0" algn="ctr">
              <a:buNone/>
            </a:pPr>
            <a:r>
              <a:rPr lang="ru-RU" sz="20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 оформить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детскую льготную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путевку в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лагеря и санатории в РТ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rPr>
            </a:br>
            <a:endParaRPr lang="ru-RU" sz="20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9535" y="357935"/>
            <a:ext cx="7464597" cy="291896"/>
          </a:xfrm>
          <a:ln>
            <a:noFill/>
          </a:ln>
        </p:spPr>
        <p:txBody>
          <a:bodyPr lIns="36000" tIns="36000" rIns="36000" bIns="36000">
            <a:normAutofit fontScale="47500" lnSpcReduction="20000"/>
          </a:bodyPr>
          <a:lstStyle/>
          <a:p>
            <a:pPr algn="ctr"/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родителю/законному представителю ребенка в возрасте </a:t>
            </a:r>
            <a:r>
              <a:rPr lang="ru-RU" sz="2900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от 7 до 17 лет </a:t>
            </a:r>
            <a:r>
              <a:rPr lang="ru-RU" sz="2900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включительно: </a:t>
            </a:r>
            <a:endParaRPr lang="ru-RU" sz="2900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56875" y="1793886"/>
            <a:ext cx="2793667" cy="410761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36000" tIns="36000" rIns="36000" bIns="3600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 b="1" u="sng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Дети работников коммерческих и некоммерческих организаций </a:t>
            </a:r>
            <a:r>
              <a:rPr lang="ru-RU" sz="800" dirty="0" smtClean="0">
                <a:latin typeface="Calibri" pitchFamily="34" charset="0"/>
              </a:rPr>
              <a:t>(за исключением </a:t>
            </a:r>
            <a:r>
              <a:rPr lang="ru-RU" sz="800" dirty="0" err="1" smtClean="0">
                <a:latin typeface="Calibri" pitchFamily="34" charset="0"/>
              </a:rPr>
              <a:t>муниц</a:t>
            </a:r>
            <a:r>
              <a:rPr lang="ru-RU" sz="800" dirty="0" smtClean="0">
                <a:latin typeface="Calibri" pitchFamily="34" charset="0"/>
              </a:rPr>
              <a:t>. и гос. организаций</a:t>
            </a:r>
            <a:r>
              <a:rPr lang="ru-RU" sz="800" dirty="0">
                <a:latin typeface="Calibri" pitchFamily="34" charset="0"/>
              </a:rPr>
              <a:t>), подтверждение </a:t>
            </a:r>
            <a:r>
              <a:rPr lang="ru-RU" sz="800" b="1" dirty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– </a:t>
            </a:r>
            <a:r>
              <a:rPr lang="ru-RU" sz="800" b="1" dirty="0">
                <a:solidFill>
                  <a:srgbClr val="346F2F"/>
                </a:solidFill>
                <a:latin typeface="Calibri" pitchFamily="34" charset="0"/>
              </a:rPr>
              <a:t>справка с места работы</a:t>
            </a: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56877" y="1484784"/>
            <a:ext cx="2793666" cy="30910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36000" tIns="36000" rIns="36000" bIns="3600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 b="1" u="sng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Дети работников муниципальных и государственных организаций</a:t>
            </a:r>
            <a:r>
              <a:rPr lang="ru-RU" sz="800" dirty="0" smtClean="0">
                <a:latin typeface="Calibri" pitchFamily="34" charset="0"/>
              </a:rPr>
              <a:t>, подтверждение </a:t>
            </a:r>
            <a:r>
              <a:rPr lang="ru-RU" sz="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– </a:t>
            </a:r>
            <a:r>
              <a:rPr lang="ru-RU" sz="800" b="1" dirty="0" smtClean="0">
                <a:solidFill>
                  <a:srgbClr val="346F2F"/>
                </a:solidFill>
                <a:latin typeface="Calibri" pitchFamily="34" charset="0"/>
              </a:rPr>
              <a:t>справка с места работы</a:t>
            </a:r>
            <a:endParaRPr lang="ru-RU" sz="800" b="1" dirty="0">
              <a:solidFill>
                <a:srgbClr val="346F2F"/>
              </a:solidFill>
              <a:latin typeface="Calibri" pitchFamily="34" charset="0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56876" y="2204646"/>
            <a:ext cx="2796407" cy="241488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36000" tIns="36000" rIns="36000" bIns="3600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 b="1" u="sng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Дети, находящиеся в трудной жизненной ситуации </a:t>
            </a:r>
            <a:r>
              <a:rPr lang="ru-RU" sz="800" b="1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–          </a:t>
            </a:r>
            <a:r>
              <a:rPr lang="ru-RU" sz="800" b="1" dirty="0" smtClean="0">
                <a:latin typeface="Calibri" pitchFamily="34" charset="0"/>
              </a:rPr>
              <a:t>без родительского взноса </a:t>
            </a:r>
            <a:r>
              <a:rPr lang="ru-RU" sz="800" dirty="0" smtClean="0">
                <a:latin typeface="Calibri" pitchFamily="34" charset="0"/>
              </a:rPr>
              <a:t>(возраст </a:t>
            </a:r>
            <a:r>
              <a:rPr lang="ru-RU" sz="800" dirty="0">
                <a:latin typeface="Calibri" pitchFamily="34" charset="0"/>
              </a:rPr>
              <a:t>от 7  до 15 </a:t>
            </a:r>
            <a:r>
              <a:rPr lang="ru-RU" sz="800" dirty="0" smtClean="0">
                <a:latin typeface="Calibri" pitchFamily="34" charset="0"/>
              </a:rPr>
              <a:t>лет):</a:t>
            </a:r>
            <a:endParaRPr lang="ru-RU" sz="800" b="1" u="sng" dirty="0" smtClean="0">
              <a:latin typeface="Calibri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Blip>
                <a:blip r:embed="rId3"/>
              </a:buBlip>
            </a:pPr>
            <a:r>
              <a:rPr lang="ru-RU" sz="800" dirty="0" smtClean="0">
                <a:latin typeface="Calibri" pitchFamily="34" charset="0"/>
              </a:rPr>
              <a:t>Дети из </a:t>
            </a:r>
            <a:r>
              <a:rPr lang="ru-RU" sz="800" dirty="0">
                <a:latin typeface="Calibri" pitchFamily="34" charset="0"/>
              </a:rPr>
              <a:t>малообеспеченных семей </a:t>
            </a:r>
            <a:r>
              <a:rPr lang="ru-RU" sz="800" dirty="0" smtClean="0">
                <a:latin typeface="Calibri" pitchFamily="34" charset="0"/>
              </a:rPr>
              <a:t>(среднедушевой доход ниже величины прожиточного минимума), подтверждение </a:t>
            </a:r>
            <a:r>
              <a:rPr lang="ru-RU" sz="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– </a:t>
            </a:r>
            <a:r>
              <a:rPr lang="ru-RU" sz="800" b="1" dirty="0" smtClean="0">
                <a:solidFill>
                  <a:srgbClr val="346F2F"/>
                </a:solidFill>
                <a:latin typeface="Calibri" pitchFamily="34" charset="0"/>
              </a:rPr>
              <a:t>нахождение в Реестре ежемесячного пособия на ребенка, справка о доходах членов семьи за 3 предшествующих месяца</a:t>
            </a:r>
            <a:r>
              <a:rPr lang="ru-RU" sz="800" dirty="0" smtClean="0">
                <a:solidFill>
                  <a:srgbClr val="346F2F"/>
                </a:solidFill>
                <a:latin typeface="Calibri" pitchFamily="34" charset="0"/>
              </a:rPr>
              <a:t>;</a:t>
            </a:r>
          </a:p>
          <a:p>
            <a:pPr>
              <a:spcBef>
                <a:spcPts val="0"/>
              </a:spcBef>
              <a:spcAft>
                <a:spcPts val="0"/>
              </a:spcAft>
              <a:buBlip>
                <a:blip r:embed="rId3"/>
              </a:buBlip>
            </a:pPr>
            <a:r>
              <a:rPr lang="ru-RU" sz="800" dirty="0" smtClean="0">
                <a:latin typeface="Calibri" pitchFamily="34" charset="0"/>
              </a:rPr>
              <a:t>Ребенок </a:t>
            </a:r>
            <a:r>
              <a:rPr lang="ru-RU" sz="800" dirty="0">
                <a:latin typeface="Calibri" pitchFamily="34" charset="0"/>
              </a:rPr>
              <a:t>с отклонениями в </a:t>
            </a:r>
            <a:r>
              <a:rPr lang="ru-RU" sz="800" dirty="0" smtClean="0">
                <a:latin typeface="Calibri" pitchFamily="34" charset="0"/>
              </a:rPr>
              <a:t>поведении, подтверждение -  </a:t>
            </a:r>
            <a:r>
              <a:rPr lang="ru-RU" sz="800" b="1" dirty="0" smtClean="0">
                <a:solidFill>
                  <a:srgbClr val="346F2F"/>
                </a:solidFill>
                <a:latin typeface="Calibri" pitchFamily="34" charset="0"/>
              </a:rPr>
              <a:t>нахождение ребенка на профилактическом учете</a:t>
            </a:r>
            <a:r>
              <a:rPr lang="ru-RU" sz="800" dirty="0" smtClean="0">
                <a:solidFill>
                  <a:srgbClr val="346F2F"/>
                </a:solidFill>
                <a:latin typeface="Calibri" pitchFamily="34" charset="0"/>
              </a:rPr>
              <a:t>; </a:t>
            </a:r>
          </a:p>
          <a:p>
            <a:pPr>
              <a:spcBef>
                <a:spcPts val="0"/>
              </a:spcBef>
              <a:spcAft>
                <a:spcPts val="0"/>
              </a:spcAft>
              <a:buBlip>
                <a:blip r:embed="rId3"/>
              </a:buBlip>
            </a:pPr>
            <a:r>
              <a:rPr lang="ru-RU" sz="800" dirty="0" smtClean="0">
                <a:latin typeface="Calibri" pitchFamily="34" charset="0"/>
              </a:rPr>
              <a:t>Ребенок</a:t>
            </a:r>
            <a:r>
              <a:rPr lang="ru-RU" sz="800" dirty="0">
                <a:latin typeface="Calibri" pitchFamily="34" charset="0"/>
              </a:rPr>
              <a:t>, оказавшийся в экстремальных условиях, а так же дети, жизнедеятельность которых объективно нарушена в результате сложившихся обстоятельств и которые не могут преодолеть данные обстоятельства самостоятельно или с помощью </a:t>
            </a:r>
            <a:r>
              <a:rPr lang="ru-RU" sz="800" dirty="0" smtClean="0">
                <a:latin typeface="Calibri" pitchFamily="34" charset="0"/>
              </a:rPr>
              <a:t>семьи;</a:t>
            </a:r>
          </a:p>
          <a:p>
            <a:pPr>
              <a:spcBef>
                <a:spcPts val="0"/>
              </a:spcBef>
              <a:spcAft>
                <a:spcPts val="0"/>
              </a:spcAft>
              <a:buBlip>
                <a:blip r:embed="rId3"/>
              </a:buBlip>
            </a:pPr>
            <a:r>
              <a:rPr lang="ru-RU" sz="800" dirty="0">
                <a:latin typeface="Calibri" pitchFamily="34" charset="0"/>
              </a:rPr>
              <a:t>Ребенок из семьи беженцев и вынужденных переселенцев, жертва вооруженных и межнациональных конфликтов, экологических и техногенных катастроф, стихийных </a:t>
            </a:r>
            <a:r>
              <a:rPr lang="ru-RU" sz="800" dirty="0" smtClean="0">
                <a:latin typeface="Calibri" pitchFamily="34" charset="0"/>
              </a:rPr>
              <a:t>бедствий, подтверждение </a:t>
            </a:r>
            <a:r>
              <a:rPr lang="ru-RU" sz="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– </a:t>
            </a:r>
            <a:r>
              <a:rPr lang="ru-RU" sz="800" b="1" dirty="0" smtClean="0">
                <a:solidFill>
                  <a:srgbClr val="346F2F"/>
                </a:solidFill>
                <a:latin typeface="Calibri" pitchFamily="34" charset="0"/>
              </a:rPr>
              <a:t>свидетельство из УФМС о предоставлении временного убежища, заключение или справка   </a:t>
            </a:r>
            <a:endParaRPr lang="ru-RU" sz="800" b="1" dirty="0">
              <a:solidFill>
                <a:srgbClr val="346F2F"/>
              </a:solidFill>
              <a:latin typeface="Calibri" pitchFamily="34" charset="0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56835" y="5291142"/>
            <a:ext cx="2793708" cy="321054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36000" tIns="36000" rIns="36000" bIns="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 b="1" u="sng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Дети, имеющие хронические заболевания</a:t>
            </a:r>
            <a:r>
              <a:rPr lang="ru-RU" sz="800" dirty="0" smtClean="0">
                <a:latin typeface="Calibri" pitchFamily="34" charset="0"/>
              </a:rPr>
              <a:t>, с 4 лет                 (с/без сопровождения )</a:t>
            </a:r>
            <a:endParaRPr lang="ru-RU" sz="800" dirty="0">
              <a:latin typeface="Calibri" pitchFamily="34" charset="0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56876" y="5612195"/>
            <a:ext cx="2793665" cy="322739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36000" tIns="36000" rIns="36000" bIns="3600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 b="1" u="sng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Дети, нуждающиеся в восстановительном лечении</a:t>
            </a:r>
            <a:r>
              <a:rPr lang="ru-RU" sz="800" dirty="0">
                <a:latin typeface="Calibri" pitchFamily="34" charset="0"/>
              </a:rPr>
              <a:t>, с 4 лет </a:t>
            </a:r>
            <a:r>
              <a:rPr lang="ru-RU" sz="800" dirty="0" smtClean="0">
                <a:latin typeface="Calibri" pitchFamily="34" charset="0"/>
              </a:rPr>
              <a:t>(с/без сопровождения)</a:t>
            </a:r>
            <a:endParaRPr lang="ru-RU" sz="800" dirty="0">
              <a:latin typeface="Calibri" pitchFamily="34" charset="0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56879" y="5934935"/>
            <a:ext cx="2793664" cy="406956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36000" tIns="36000" rIns="36000" bIns="3600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 b="1" u="sng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Дети, находящиеся в трудной жизненной ситуации, страдающие хроническими заболеваниями </a:t>
            </a:r>
            <a:r>
              <a:rPr lang="ru-RU" sz="800" dirty="0">
                <a:latin typeface="Calibri" pitchFamily="34" charset="0"/>
              </a:rPr>
              <a:t>с 4 </a:t>
            </a:r>
            <a:r>
              <a:rPr lang="ru-RU" sz="800" dirty="0" smtClean="0">
                <a:latin typeface="Calibri" pitchFamily="34" charset="0"/>
              </a:rPr>
              <a:t>лет                                               ( с/без сопровождения)</a:t>
            </a:r>
            <a:endParaRPr lang="ru-RU" sz="800" dirty="0">
              <a:latin typeface="Calibri" pitchFamily="34" charset="0"/>
            </a:endParaRPr>
          </a:p>
          <a:p>
            <a:endParaRPr lang="ru-RU" sz="800" b="1" u="sng" dirty="0">
              <a:solidFill>
                <a:schemeClr val="accent5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23" name="Подзаголовок 2"/>
          <p:cNvSpPr txBox="1">
            <a:spLocks/>
          </p:cNvSpPr>
          <p:nvPr/>
        </p:nvSpPr>
        <p:spPr>
          <a:xfrm>
            <a:off x="3019805" y="5291141"/>
            <a:ext cx="647420" cy="105190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36000" tIns="36000" rIns="36000" bIns="3600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800" dirty="0" smtClean="0">
                <a:latin typeface="Calibri" pitchFamily="34" charset="0"/>
              </a:rPr>
              <a:t>В поликлинику по месту жительства </a:t>
            </a:r>
            <a:endParaRPr lang="ru-RU" sz="800" dirty="0">
              <a:latin typeface="Calibri" pitchFamily="34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3099148" y="700270"/>
            <a:ext cx="2101331" cy="654800"/>
          </a:xfrm>
          <a:prstGeom prst="ellips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2"/>
                </a:solidFill>
                <a:latin typeface="Calibri" pitchFamily="34" charset="0"/>
              </a:rPr>
              <a:t>2. Обратиться</a:t>
            </a:r>
            <a:r>
              <a:rPr lang="ru-RU" sz="9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900" b="1" dirty="0">
                <a:solidFill>
                  <a:schemeClr val="tx2"/>
                </a:solidFill>
                <a:latin typeface="Calibri" pitchFamily="34" charset="0"/>
              </a:rPr>
              <a:t>в соответствующую</a:t>
            </a:r>
            <a:r>
              <a:rPr lang="ru-RU" sz="900" b="1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900" b="1" dirty="0">
                <a:solidFill>
                  <a:schemeClr val="tx2"/>
                </a:solidFill>
                <a:latin typeface="Calibri" pitchFamily="34" charset="0"/>
              </a:rPr>
              <a:t>организацию</a:t>
            </a:r>
          </a:p>
        </p:txBody>
      </p:sp>
      <p:sp>
        <p:nvSpPr>
          <p:cNvPr id="51" name="Овал 50"/>
          <p:cNvSpPr/>
          <p:nvPr/>
        </p:nvSpPr>
        <p:spPr>
          <a:xfrm>
            <a:off x="56835" y="700271"/>
            <a:ext cx="2839698" cy="654799"/>
          </a:xfrm>
          <a:prstGeom prst="ellips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2"/>
                </a:solidFill>
                <a:latin typeface="Calibri" pitchFamily="34" charset="0"/>
              </a:rPr>
              <a:t>1. Определить</a:t>
            </a:r>
            <a:r>
              <a:rPr lang="ru-RU" sz="9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900" b="1" dirty="0" smtClean="0">
                <a:solidFill>
                  <a:schemeClr val="tx2"/>
                </a:solidFill>
                <a:latin typeface="Calibri" pitchFamily="34" charset="0"/>
              </a:rPr>
              <a:t>категорию</a:t>
            </a:r>
            <a:r>
              <a:rPr lang="ru-RU" sz="900" dirty="0" smtClean="0">
                <a:solidFill>
                  <a:schemeClr val="tx1"/>
                </a:solidFill>
                <a:latin typeface="Calibri" pitchFamily="34" charset="0"/>
              </a:rPr>
              <a:t>  </a:t>
            </a:r>
            <a:r>
              <a:rPr lang="ru-RU" sz="900" b="1" dirty="0" smtClean="0">
                <a:solidFill>
                  <a:schemeClr val="tx2"/>
                </a:solidFill>
                <a:latin typeface="Calibri" pitchFamily="34" charset="0"/>
              </a:rPr>
              <a:t>ребенка</a:t>
            </a:r>
            <a:endParaRPr lang="ru-RU" sz="9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59" name="Подзаголовок 2"/>
          <p:cNvSpPr txBox="1">
            <a:spLocks/>
          </p:cNvSpPr>
          <p:nvPr/>
        </p:nvSpPr>
        <p:spPr>
          <a:xfrm>
            <a:off x="7490785" y="5294545"/>
            <a:ext cx="1069202" cy="1048503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36000" tIns="36000" rIns="36000" bIns="3600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800" dirty="0">
                <a:latin typeface="Calibri" pitchFamily="34" charset="0"/>
              </a:rPr>
              <a:t>При согласии </a:t>
            </a:r>
            <a:r>
              <a:rPr lang="ru-RU" sz="800" dirty="0" smtClean="0">
                <a:latin typeface="Calibri" pitchFamily="34" charset="0"/>
              </a:rPr>
              <a:t> </a:t>
            </a:r>
            <a:r>
              <a:rPr lang="ru-RU" sz="800" dirty="0">
                <a:latin typeface="Calibri" pitchFamily="34" charset="0"/>
              </a:rPr>
              <a:t>с </a:t>
            </a:r>
            <a:r>
              <a:rPr lang="ru-RU" sz="800" dirty="0" smtClean="0">
                <a:latin typeface="Calibri" pitchFamily="34" charset="0"/>
              </a:rPr>
              <a:t>предлагаемым вариантом - оформить санаторно-курортную карту</a:t>
            </a:r>
            <a:endParaRPr lang="ru-RU" sz="800" dirty="0">
              <a:latin typeface="Calibri" pitchFamily="34" charset="0"/>
            </a:endParaRPr>
          </a:p>
          <a:p>
            <a:endParaRPr lang="ru-RU" sz="800" dirty="0">
              <a:latin typeface="Calibri" pitchFamily="34" charset="0"/>
            </a:endParaRPr>
          </a:p>
        </p:txBody>
      </p:sp>
      <p:sp>
        <p:nvSpPr>
          <p:cNvPr id="61" name="Подзаголовок 2"/>
          <p:cNvSpPr txBox="1">
            <a:spLocks/>
          </p:cNvSpPr>
          <p:nvPr/>
        </p:nvSpPr>
        <p:spPr>
          <a:xfrm>
            <a:off x="3019804" y="2852936"/>
            <a:ext cx="2400133" cy="2398073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36000" tIns="36000" rIns="36000" bIns="3600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endParaRPr lang="ru-RU" sz="800" b="1" dirty="0" smtClean="0">
              <a:latin typeface="Calibri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800" b="1" dirty="0" smtClean="0">
                <a:latin typeface="Calibri" pitchFamily="34" charset="0"/>
              </a:rPr>
              <a:t>В организации Министерства по делам молодежи и спорту Республики Татарстан</a:t>
            </a:r>
            <a:r>
              <a:rPr lang="ru-RU" sz="800" dirty="0" smtClean="0">
                <a:latin typeface="Calibri" pitchFamily="34" charset="0"/>
              </a:rPr>
              <a:t>: 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800" dirty="0" smtClean="0">
                <a:latin typeface="Calibri" pitchFamily="34" charset="0"/>
              </a:rPr>
              <a:t>ГБУ РЦ «Лето»  (лагеря «Мечта», «Пламя», «Чайка», «Пионер»)        - 8(843) 293-03-85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800" dirty="0">
                <a:latin typeface="Calibri" pitchFamily="34" charset="0"/>
              </a:rPr>
              <a:t>ГБУ РЦ «Черноморец»  (лагеря в Краснодарском крае и Республике Крым) - 8(843) </a:t>
            </a:r>
            <a:r>
              <a:rPr lang="ru-RU" sz="800" dirty="0" smtClean="0">
                <a:latin typeface="Calibri" pitchFamily="34" charset="0"/>
              </a:rPr>
              <a:t>292-69-63</a:t>
            </a:r>
            <a:endParaRPr lang="ru-RU" sz="800" dirty="0">
              <a:latin typeface="Calibri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800" dirty="0" smtClean="0">
                <a:latin typeface="Calibri" pitchFamily="34" charset="0"/>
              </a:rPr>
              <a:t>ГУ МЦ «С</a:t>
            </a:r>
            <a:r>
              <a:rPr lang="en-US" sz="800" dirty="0"/>
              <a:t>ə</a:t>
            </a:r>
            <a:r>
              <a:rPr lang="ru-RU" sz="800" dirty="0" smtClean="0">
                <a:latin typeface="Calibri" pitchFamily="34" charset="0"/>
              </a:rPr>
              <a:t>л</a:t>
            </a:r>
            <a:r>
              <a:rPr lang="en-US" sz="800" dirty="0"/>
              <a:t>ə</a:t>
            </a:r>
            <a:r>
              <a:rPr lang="ru-RU" sz="800" dirty="0" smtClean="0">
                <a:latin typeface="Calibri" pitchFamily="34" charset="0"/>
              </a:rPr>
              <a:t>т» (лагеря «Звездный», «Дубок») - </a:t>
            </a:r>
            <a:r>
              <a:rPr lang="ru-RU" sz="800" dirty="0">
                <a:latin typeface="Calibri" pitchFamily="34" charset="0"/>
              </a:rPr>
              <a:t>8(843) </a:t>
            </a:r>
            <a:r>
              <a:rPr lang="ru-RU" sz="800" dirty="0" smtClean="0">
                <a:latin typeface="Calibri" pitchFamily="34" charset="0"/>
              </a:rPr>
              <a:t>292-16-00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2">
                  <a:lumMod val="75000"/>
                </a:schemeClr>
              </a:buClr>
            </a:pPr>
            <a:r>
              <a:rPr lang="ru-RU" sz="800" b="1" dirty="0" smtClean="0">
                <a:latin typeface="Calibri" pitchFamily="34" charset="0"/>
              </a:rPr>
              <a:t>В Министерство образования и науки Республики Татарстан: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800" dirty="0" smtClean="0">
                <a:latin typeface="Calibri" pitchFamily="34" charset="0"/>
              </a:rPr>
              <a:t>Управление общего образования –                        590-28-32,590-28-82, 294-95-62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tx2">
                  <a:lumMod val="75000"/>
                </a:schemeClr>
              </a:buClr>
              <a:buFont typeface="Wingdings" pitchFamily="2" charset="2"/>
              <a:buChar char="v"/>
            </a:pPr>
            <a:r>
              <a:rPr lang="ru-RU" sz="800" dirty="0"/>
              <a:t>Отдел дополнительного образования </a:t>
            </a:r>
            <a:r>
              <a:rPr lang="ru-RU" sz="800" dirty="0" smtClean="0"/>
              <a:t>детей     </a:t>
            </a:r>
            <a:r>
              <a:rPr lang="ru-RU" sz="800" dirty="0" smtClean="0">
                <a:latin typeface="Calibri" pitchFamily="34" charset="0"/>
              </a:rPr>
              <a:t>294-95-70</a:t>
            </a:r>
            <a:r>
              <a:rPr lang="ru-RU" sz="800" smtClean="0">
                <a:latin typeface="Calibri" pitchFamily="34" charset="0"/>
              </a:rPr>
              <a:t>, </a:t>
            </a:r>
            <a:r>
              <a:rPr lang="ru-RU" sz="800" smtClean="0">
                <a:latin typeface="Calibri" pitchFamily="34" charset="0"/>
              </a:rPr>
              <a:t>204-05-86</a:t>
            </a:r>
            <a:endParaRPr lang="ru-RU" sz="800" dirty="0" smtClean="0">
              <a:latin typeface="Calibri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800" b="1" dirty="0" smtClean="0">
                <a:latin typeface="Calibri" pitchFamily="34" charset="0"/>
              </a:rPr>
              <a:t>К организаторам республиканских профильных смен  </a:t>
            </a:r>
            <a:r>
              <a:rPr lang="ru-RU" sz="800" dirty="0" smtClean="0">
                <a:latin typeface="Calibri" pitchFamily="34" charset="0"/>
              </a:rPr>
              <a:t>(список профильных программ опубликован  на сайте </a:t>
            </a:r>
            <a:r>
              <a:rPr lang="en-US" sz="800" dirty="0" err="1" smtClean="0">
                <a:latin typeface="Calibri" pitchFamily="34" charset="0"/>
              </a:rPr>
              <a:t>rcleto</a:t>
            </a:r>
            <a:r>
              <a:rPr lang="ru-RU" sz="800" dirty="0">
                <a:latin typeface="Calibri" pitchFamily="34" charset="0"/>
              </a:rPr>
              <a:t>.</a:t>
            </a:r>
            <a:r>
              <a:rPr lang="en-US" sz="800" dirty="0" err="1" smtClean="0">
                <a:latin typeface="Calibri" pitchFamily="34" charset="0"/>
              </a:rPr>
              <a:t>ru</a:t>
            </a:r>
            <a:r>
              <a:rPr lang="ru-RU" sz="800" dirty="0" smtClean="0">
                <a:latin typeface="Calibri" pitchFamily="34" charset="0"/>
              </a:rPr>
              <a:t>)</a:t>
            </a:r>
            <a:endParaRPr lang="ru-RU" sz="800" dirty="0">
              <a:latin typeface="Calibri" pitchFamily="34" charset="0"/>
            </a:endParaRPr>
          </a:p>
        </p:txBody>
      </p:sp>
      <p:sp>
        <p:nvSpPr>
          <p:cNvPr id="62" name="Подзаголовок 2"/>
          <p:cNvSpPr txBox="1">
            <a:spLocks/>
          </p:cNvSpPr>
          <p:nvPr/>
        </p:nvSpPr>
        <p:spPr>
          <a:xfrm>
            <a:off x="6742846" y="1496792"/>
            <a:ext cx="1817257" cy="375421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36000" tIns="36000" rIns="36000" bIns="3600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800" b="1" u="sng" dirty="0">
                <a:latin typeface="Calibri" pitchFamily="34" charset="0"/>
              </a:rPr>
              <a:t>При </a:t>
            </a:r>
            <a:r>
              <a:rPr lang="ru-RU" sz="800" b="1" u="sng" dirty="0" smtClean="0">
                <a:latin typeface="Calibri" pitchFamily="34" charset="0"/>
              </a:rPr>
              <a:t>наличии путевок: </a:t>
            </a:r>
            <a:endParaRPr lang="ru-RU" sz="800" b="1" u="sng" dirty="0">
              <a:latin typeface="Calibri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  <a:buClr>
                <a:schemeClr val="bg2">
                  <a:lumMod val="25000"/>
                </a:schemeClr>
              </a:buClr>
              <a:buSzPct val="100000"/>
              <a:buFont typeface="+mj-lt"/>
              <a:buAutoNum type="arabicParenR"/>
            </a:pPr>
            <a:r>
              <a:rPr lang="ru-RU" sz="800" dirty="0">
                <a:latin typeface="Calibri" pitchFamily="34" charset="0"/>
              </a:rPr>
              <a:t> заключить договор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Clr>
                <a:schemeClr val="bg2">
                  <a:lumMod val="25000"/>
                </a:schemeClr>
              </a:buClr>
              <a:buSzPct val="100000"/>
              <a:buFont typeface="+mj-lt"/>
              <a:buAutoNum type="arabicParenR"/>
            </a:pPr>
            <a:r>
              <a:rPr lang="ru-RU" sz="800" dirty="0">
                <a:latin typeface="Calibri" pitchFamily="34" charset="0"/>
              </a:rPr>
              <a:t> оплатить родительский взнос, если таковой имеется 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Clr>
                <a:schemeClr val="bg2">
                  <a:lumMod val="25000"/>
                </a:schemeClr>
              </a:buClr>
              <a:buSzPct val="100000"/>
              <a:buFont typeface="+mj-lt"/>
              <a:buAutoNum type="arabicParenR"/>
            </a:pPr>
            <a:r>
              <a:rPr lang="ru-RU" sz="800" dirty="0">
                <a:latin typeface="Calibri" pitchFamily="34" charset="0"/>
              </a:rPr>
              <a:t> получить путевку (имеет право только родитель/ законный представитель)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Clr>
                <a:schemeClr val="bg2">
                  <a:lumMod val="25000"/>
                </a:schemeClr>
              </a:buClr>
              <a:buSzPct val="100000"/>
              <a:buFont typeface="+mj-lt"/>
              <a:buAutoNum type="arabicParenR"/>
            </a:pPr>
            <a:r>
              <a:rPr lang="ru-RU" sz="800" dirty="0">
                <a:latin typeface="Calibri" pitchFamily="34" charset="0"/>
              </a:rPr>
              <a:t> обратиться в поликлинику по месту жительства к участковому педиатру для оформления медицинской справки по форме №079,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Clr>
                <a:schemeClr val="bg2">
                  <a:lumMod val="25000"/>
                </a:schemeClr>
              </a:buClr>
              <a:buSzPct val="100000"/>
              <a:buFont typeface="+mj-lt"/>
              <a:buAutoNum type="arabicParenR"/>
            </a:pPr>
            <a:r>
              <a:rPr lang="ru-RU" sz="800" dirty="0">
                <a:latin typeface="Calibri" pitchFamily="34" charset="0"/>
              </a:rPr>
              <a:t> сдать необходимые анализы: об отсутствии гельминтов (за 5 дней), флюорографию (с 15 лет), кровь на РВ-сифилис (с 14 лет)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ru-RU" sz="800" b="1" u="sng" dirty="0" smtClean="0">
              <a:latin typeface="Calibri" pitchFamily="34" charset="0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800" b="1" u="sng" dirty="0" smtClean="0">
                <a:latin typeface="Calibri" pitchFamily="34" charset="0"/>
              </a:rPr>
              <a:t>При заезде иметь: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itchFamily="34" charset="0"/>
              <a:buChar char="•"/>
            </a:pPr>
            <a:r>
              <a:rPr lang="ru-RU" sz="800" dirty="0">
                <a:latin typeface="Calibri" pitchFamily="34" charset="0"/>
              </a:rPr>
              <a:t>путевку</a:t>
            </a:r>
          </a:p>
          <a:p>
            <a:pPr algn="just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itchFamily="34" charset="0"/>
              <a:buChar char="•"/>
            </a:pPr>
            <a:r>
              <a:rPr lang="ru-RU" sz="800" dirty="0" smtClean="0">
                <a:latin typeface="Calibri" pitchFamily="34" charset="0"/>
              </a:rPr>
              <a:t>копию </a:t>
            </a:r>
            <a:r>
              <a:rPr lang="ru-RU" sz="800" dirty="0">
                <a:latin typeface="Calibri" pitchFamily="34" charset="0"/>
              </a:rPr>
              <a:t>документа получателя </a:t>
            </a:r>
            <a:r>
              <a:rPr lang="ru-RU" sz="800" dirty="0" err="1">
                <a:latin typeface="Calibri" pitchFamily="34" charset="0"/>
              </a:rPr>
              <a:t>госуслуги</a:t>
            </a:r>
            <a:r>
              <a:rPr lang="ru-RU" sz="800" dirty="0">
                <a:latin typeface="Calibri" pitchFamily="34" charset="0"/>
              </a:rPr>
              <a:t> (ребенка</a:t>
            </a:r>
            <a:r>
              <a:rPr lang="ru-RU" sz="800" dirty="0" smtClean="0">
                <a:latin typeface="Calibri" pitchFamily="34" charset="0"/>
              </a:rPr>
              <a:t>)</a:t>
            </a:r>
            <a:r>
              <a:rPr lang="ru-RU" sz="800" dirty="0">
                <a:latin typeface="Calibri" pitchFamily="34" charset="0"/>
              </a:rPr>
              <a:t> свидетельство о рождении, с 14 лет - </a:t>
            </a:r>
            <a:r>
              <a:rPr lang="ru-RU" sz="800" dirty="0" smtClean="0">
                <a:latin typeface="Calibri" pitchFamily="34" charset="0"/>
              </a:rPr>
              <a:t>паспорт</a:t>
            </a:r>
            <a:endParaRPr lang="ru-RU" sz="800" dirty="0">
              <a:latin typeface="Calibri" pitchFamily="34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itchFamily="34" charset="0"/>
              <a:buChar char="•"/>
            </a:pPr>
            <a:r>
              <a:rPr lang="ru-RU" sz="800" dirty="0">
                <a:latin typeface="Calibri" pitchFamily="34" charset="0"/>
              </a:rPr>
              <a:t>копию медицинского </a:t>
            </a:r>
            <a:r>
              <a:rPr lang="ru-RU" sz="800" dirty="0" smtClean="0">
                <a:latin typeface="Calibri" pitchFamily="34" charset="0"/>
              </a:rPr>
              <a:t>полиса</a:t>
            </a:r>
            <a:endParaRPr lang="ru-RU" sz="800" dirty="0">
              <a:latin typeface="Calibri" pitchFamily="34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itchFamily="34" charset="0"/>
              <a:buChar char="•"/>
            </a:pPr>
            <a:r>
              <a:rPr lang="ru-RU" sz="800" dirty="0" smtClean="0">
                <a:latin typeface="Calibri" pitchFamily="34" charset="0"/>
              </a:rPr>
              <a:t>справку по форме </a:t>
            </a:r>
            <a:r>
              <a:rPr lang="ru-RU" sz="800" dirty="0">
                <a:latin typeface="Calibri" pitchFamily="34" charset="0"/>
              </a:rPr>
              <a:t>№</a:t>
            </a:r>
            <a:r>
              <a:rPr lang="ru-RU" sz="800" dirty="0" smtClean="0">
                <a:latin typeface="Calibri" pitchFamily="34" charset="0"/>
              </a:rPr>
              <a:t>079(с результатами анализов)</a:t>
            </a:r>
            <a:endParaRPr lang="ru-RU" sz="800" dirty="0">
              <a:latin typeface="Calibri" pitchFamily="34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itchFamily="34" charset="0"/>
              <a:buChar char="•"/>
            </a:pPr>
            <a:r>
              <a:rPr lang="ru-RU" sz="800" dirty="0" smtClean="0">
                <a:latin typeface="Calibri" pitchFamily="34" charset="0"/>
              </a:rPr>
              <a:t>копию </a:t>
            </a:r>
            <a:r>
              <a:rPr lang="ru-RU" sz="800" dirty="0">
                <a:latin typeface="Calibri" pitchFamily="34" charset="0"/>
              </a:rPr>
              <a:t>прививочного </a:t>
            </a:r>
            <a:r>
              <a:rPr lang="ru-RU" sz="800" dirty="0" smtClean="0">
                <a:latin typeface="Calibri" pitchFamily="34" charset="0"/>
              </a:rPr>
              <a:t>сертификата</a:t>
            </a:r>
            <a:endParaRPr lang="ru-RU" sz="800" dirty="0">
              <a:latin typeface="Calibri" pitchFamily="34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itchFamily="34" charset="0"/>
              <a:buChar char="•"/>
            </a:pPr>
            <a:r>
              <a:rPr lang="ru-RU" sz="800" dirty="0" smtClean="0">
                <a:latin typeface="Calibri" pitchFamily="34" charset="0"/>
              </a:rPr>
              <a:t>справку/отметку об отсутствии кожных заболеваний, педикулеза</a:t>
            </a:r>
            <a:endParaRPr lang="ru-RU" sz="800" dirty="0">
              <a:latin typeface="Calibri" pitchFamily="34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Font typeface="Arial" pitchFamily="34" charset="0"/>
              <a:buChar char="•"/>
            </a:pPr>
            <a:r>
              <a:rPr lang="ru-RU" sz="800" dirty="0" smtClean="0">
                <a:latin typeface="Calibri" pitchFamily="34" charset="0"/>
              </a:rPr>
              <a:t>справку об </a:t>
            </a:r>
            <a:r>
              <a:rPr lang="ru-RU" sz="800" dirty="0">
                <a:latin typeface="Calibri" pitchFamily="34" charset="0"/>
              </a:rPr>
              <a:t>отсутствии инфекционных заболеваний  дома и в школе (взять за 3 дня до отъезда в лагерь</a:t>
            </a:r>
            <a:r>
              <a:rPr lang="ru-RU" sz="800" dirty="0" smtClean="0">
                <a:latin typeface="Calibri" pitchFamily="34" charset="0"/>
              </a:rPr>
              <a:t>)</a:t>
            </a:r>
            <a:endParaRPr lang="ru-RU" sz="800" dirty="0">
              <a:latin typeface="Calibri" pitchFamily="34" charset="0"/>
            </a:endParaRPr>
          </a:p>
          <a:p>
            <a:pPr algn="just"/>
            <a:endParaRPr lang="ru-RU" sz="800" dirty="0">
              <a:latin typeface="Calibri" pitchFamily="34" charset="0"/>
            </a:endParaRPr>
          </a:p>
          <a:p>
            <a:pPr algn="ctr"/>
            <a:endParaRPr lang="ru-RU" sz="800" dirty="0" smtClean="0">
              <a:latin typeface="Calibri" pitchFamily="34" charset="0"/>
            </a:endParaRPr>
          </a:p>
          <a:p>
            <a:pPr algn="ctr"/>
            <a:endParaRPr lang="ru-RU" sz="800" dirty="0">
              <a:latin typeface="Calibri" pitchFamily="34" charset="0"/>
            </a:endParaRPr>
          </a:p>
        </p:txBody>
      </p:sp>
      <p:sp>
        <p:nvSpPr>
          <p:cNvPr id="69" name="Овал 68"/>
          <p:cNvSpPr/>
          <p:nvPr/>
        </p:nvSpPr>
        <p:spPr>
          <a:xfrm>
            <a:off x="5419938" y="700269"/>
            <a:ext cx="1195696" cy="630337"/>
          </a:xfrm>
          <a:prstGeom prst="ellips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2"/>
                </a:solidFill>
                <a:latin typeface="Calibri" pitchFamily="34" charset="0"/>
              </a:rPr>
              <a:t>3. Подготовить</a:t>
            </a:r>
            <a:r>
              <a:rPr lang="ru-RU" sz="900" b="1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900" b="1" dirty="0">
                <a:solidFill>
                  <a:schemeClr val="tx2"/>
                </a:solidFill>
                <a:latin typeface="Calibri" pitchFamily="34" charset="0"/>
              </a:rPr>
              <a:t>документы</a:t>
            </a:r>
          </a:p>
        </p:txBody>
      </p:sp>
      <p:sp>
        <p:nvSpPr>
          <p:cNvPr id="28" name="Подзаголовок 2"/>
          <p:cNvSpPr txBox="1">
            <a:spLocks/>
          </p:cNvSpPr>
          <p:nvPr/>
        </p:nvSpPr>
        <p:spPr>
          <a:xfrm>
            <a:off x="56834" y="4653135"/>
            <a:ext cx="2796450" cy="597873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36000" tIns="36000" rIns="36000" bIns="3600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800" b="1" u="sng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Творчески одаренные или социально активные дети</a:t>
            </a:r>
            <a:r>
              <a:rPr lang="ru-RU" sz="800" dirty="0">
                <a:latin typeface="Calibri" pitchFamily="34" charset="0"/>
              </a:rPr>
              <a:t>, члены актива детских и молодежных общественных объединений, воспитанники организаций дополнительного </a:t>
            </a:r>
            <a:r>
              <a:rPr lang="ru-RU" sz="800" dirty="0" smtClean="0">
                <a:latin typeface="Calibri" pitchFamily="34" charset="0"/>
              </a:rPr>
              <a:t>образования, </a:t>
            </a:r>
            <a:r>
              <a:rPr lang="ru-RU" sz="800" dirty="0">
                <a:latin typeface="Calibri" pitchFamily="34" charset="0"/>
              </a:rPr>
              <a:t>подтверждение – </a:t>
            </a:r>
            <a:r>
              <a:rPr lang="ru-RU" sz="800" b="1" dirty="0" smtClean="0">
                <a:solidFill>
                  <a:srgbClr val="346F2F"/>
                </a:solidFill>
                <a:latin typeface="Calibri" pitchFamily="34" charset="0"/>
              </a:rPr>
              <a:t>дипломы, грамоты, благодарности и т.д.</a:t>
            </a:r>
            <a:endParaRPr lang="ru-RU" sz="800" b="1" dirty="0">
              <a:solidFill>
                <a:srgbClr val="346F2F"/>
              </a:solidFill>
              <a:latin typeface="Calibri" pitchFamily="34" charset="0"/>
            </a:endParaRPr>
          </a:p>
        </p:txBody>
      </p:sp>
      <p:sp>
        <p:nvSpPr>
          <p:cNvPr id="89" name="Подзаголовок 2"/>
          <p:cNvSpPr txBox="1">
            <a:spLocks/>
          </p:cNvSpPr>
          <p:nvPr/>
        </p:nvSpPr>
        <p:spPr>
          <a:xfrm>
            <a:off x="6602178" y="5292613"/>
            <a:ext cx="692647" cy="104927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36000" tIns="36000" rIns="36000" bIns="3600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800" dirty="0" smtClean="0">
                <a:latin typeface="Calibri" pitchFamily="34" charset="0"/>
              </a:rPr>
              <a:t>Дождаться оповещения о наличии путевок</a:t>
            </a:r>
            <a:endParaRPr lang="ru-RU" sz="800" dirty="0">
              <a:latin typeface="Calibri" pitchFamily="34" charset="0"/>
            </a:endParaRPr>
          </a:p>
        </p:txBody>
      </p:sp>
      <p:sp>
        <p:nvSpPr>
          <p:cNvPr id="90" name="Подзаголовок 2"/>
          <p:cNvSpPr txBox="1">
            <a:spLocks/>
          </p:cNvSpPr>
          <p:nvPr/>
        </p:nvSpPr>
        <p:spPr>
          <a:xfrm>
            <a:off x="5611917" y="5291839"/>
            <a:ext cx="784356" cy="1050051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36000" tIns="36000" rIns="36000" bIns="3600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ts val="0"/>
              </a:spcBef>
            </a:pPr>
            <a:r>
              <a:rPr lang="ru-RU" sz="800" dirty="0">
                <a:latin typeface="Calibri" pitchFamily="34" charset="0"/>
              </a:rPr>
              <a:t>Н</a:t>
            </a:r>
            <a:r>
              <a:rPr lang="ru-RU" sz="800" dirty="0" smtClean="0">
                <a:latin typeface="Calibri" pitchFamily="34" charset="0"/>
              </a:rPr>
              <a:t>аписать </a:t>
            </a:r>
            <a:r>
              <a:rPr lang="ru-RU" sz="800" dirty="0">
                <a:latin typeface="Calibri" pitchFamily="34" charset="0"/>
              </a:rPr>
              <a:t>заявление </a:t>
            </a:r>
            <a:r>
              <a:rPr lang="ru-RU" sz="800" dirty="0" smtClean="0">
                <a:latin typeface="Calibri" pitchFamily="34" charset="0"/>
              </a:rPr>
              <a:t> </a:t>
            </a:r>
            <a:r>
              <a:rPr lang="ru-RU" sz="800" dirty="0">
                <a:latin typeface="Calibri" pitchFamily="34" charset="0"/>
              </a:rPr>
              <a:t>на получение </a:t>
            </a:r>
            <a:r>
              <a:rPr lang="ru-RU" sz="800" dirty="0" smtClean="0">
                <a:latin typeface="Calibri" pitchFamily="34" charset="0"/>
              </a:rPr>
              <a:t>путевки</a:t>
            </a:r>
            <a:endParaRPr lang="ru-RU" sz="800" dirty="0">
              <a:latin typeface="Calibri" pitchFamily="34" charset="0"/>
            </a:endParaRPr>
          </a:p>
        </p:txBody>
      </p:sp>
      <p:sp>
        <p:nvSpPr>
          <p:cNvPr id="91" name="Подзаголовок 2"/>
          <p:cNvSpPr txBox="1">
            <a:spLocks/>
          </p:cNvSpPr>
          <p:nvPr/>
        </p:nvSpPr>
        <p:spPr>
          <a:xfrm>
            <a:off x="3843068" y="5291141"/>
            <a:ext cx="1573434" cy="1050749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36000" tIns="36000" rIns="36000" bIns="36000" rtlCol="0">
            <a:noAutofit/>
          </a:bodyPr>
          <a:lstStyle>
            <a:defPPr>
              <a:defRPr lang="ru-RU"/>
            </a:defPPr>
            <a:lvl1pPr indent="0" algn="ctr" fontAlgn="base">
              <a:spcBef>
                <a:spcPts val="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100">
                <a:solidFill>
                  <a:schemeClr val="tx2"/>
                </a:solidFill>
                <a:latin typeface="Calibri" pitchFamily="34" charset="0"/>
              </a:defRPr>
            </a:lvl1pPr>
            <a:lvl2pPr indent="0" algn="ctr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 algn="ctr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 algn="ctr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 algn="ctr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algn="ctr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algn="ctr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algn="ctr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algn="ctr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z="800" dirty="0"/>
              <a:t>Получить направление </a:t>
            </a:r>
            <a:r>
              <a:rPr lang="ru-RU" sz="800" dirty="0" smtClean="0"/>
              <a:t>(справку </a:t>
            </a:r>
            <a:r>
              <a:rPr lang="ru-RU" sz="800" dirty="0"/>
              <a:t>для получения </a:t>
            </a:r>
            <a:r>
              <a:rPr lang="ru-RU" sz="800" dirty="0" smtClean="0"/>
              <a:t>путевки по форме </a:t>
            </a:r>
            <a:r>
              <a:rPr lang="ru-RU" sz="800" dirty="0"/>
              <a:t>№ </a:t>
            </a:r>
            <a:r>
              <a:rPr lang="ru-RU" sz="800" dirty="0" smtClean="0"/>
              <a:t>070/У) на лечение/восстановление </a:t>
            </a:r>
            <a:r>
              <a:rPr lang="ru-RU" sz="800" dirty="0"/>
              <a:t>в санаторно-курортной организации у профильного </a:t>
            </a:r>
            <a:r>
              <a:rPr lang="ru-RU" sz="800" dirty="0" smtClean="0"/>
              <a:t>врача/педиатра</a:t>
            </a:r>
            <a:endParaRPr lang="ru-RU" sz="800" dirty="0"/>
          </a:p>
          <a:p>
            <a:endParaRPr lang="ru-RU" sz="800" dirty="0"/>
          </a:p>
        </p:txBody>
      </p:sp>
      <p:sp>
        <p:nvSpPr>
          <p:cNvPr id="176" name="Подзаголовок 2"/>
          <p:cNvSpPr txBox="1">
            <a:spLocks/>
          </p:cNvSpPr>
          <p:nvPr/>
        </p:nvSpPr>
        <p:spPr>
          <a:xfrm>
            <a:off x="5591852" y="1495865"/>
            <a:ext cx="1010326" cy="375421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36000" tIns="36000" rIns="36000" bIns="3600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>
                  <a:lumMod val="50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ru-RU" sz="800" dirty="0" smtClean="0">
                <a:latin typeface="Calibri" pitchFamily="34" charset="0"/>
              </a:rPr>
              <a:t>  Заявление одного  из родителей/ законного представителя</a:t>
            </a:r>
          </a:p>
          <a:p>
            <a:pPr>
              <a:buClr>
                <a:schemeClr val="tx2">
                  <a:lumMod val="50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ru-RU" sz="8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 </a:t>
            </a:r>
            <a:r>
              <a:rPr lang="ru-RU" sz="800" b="1" dirty="0" smtClean="0">
                <a:solidFill>
                  <a:srgbClr val="346F2F"/>
                </a:solidFill>
                <a:latin typeface="Calibri" pitchFamily="34" charset="0"/>
              </a:rPr>
              <a:t>Документ</a:t>
            </a:r>
            <a:r>
              <a:rPr lang="ru-RU" sz="800" b="1" dirty="0">
                <a:solidFill>
                  <a:srgbClr val="346F2F"/>
                </a:solidFill>
                <a:latin typeface="Calibri" pitchFamily="34" charset="0"/>
              </a:rPr>
              <a:t>, подтверждающий нахождение в данной категории </a:t>
            </a:r>
            <a:endParaRPr lang="ru-RU" sz="800" b="1" dirty="0" smtClean="0">
              <a:solidFill>
                <a:srgbClr val="346F2F"/>
              </a:solidFill>
              <a:latin typeface="Calibri" pitchFamily="34" charset="0"/>
            </a:endParaRPr>
          </a:p>
          <a:p>
            <a:pPr>
              <a:buClr>
                <a:schemeClr val="tx2">
                  <a:lumMod val="50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ru-RU" sz="800" dirty="0" smtClean="0">
                <a:latin typeface="Calibri" pitchFamily="34" charset="0"/>
              </a:rPr>
              <a:t>  Копия документа, удостоверяющего личность заявителя </a:t>
            </a:r>
          </a:p>
          <a:p>
            <a:pPr>
              <a:buClr>
                <a:schemeClr val="tx2">
                  <a:lumMod val="50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ru-RU" sz="800" dirty="0" smtClean="0">
                <a:latin typeface="Calibri" pitchFamily="34" charset="0"/>
              </a:rPr>
              <a:t>  Копия документа получателя </a:t>
            </a:r>
            <a:r>
              <a:rPr lang="ru-RU" sz="800" dirty="0" err="1" smtClean="0">
                <a:latin typeface="Calibri" pitchFamily="34" charset="0"/>
              </a:rPr>
              <a:t>госуслуги</a:t>
            </a:r>
            <a:r>
              <a:rPr lang="ru-RU" sz="800" dirty="0" smtClean="0">
                <a:latin typeface="Calibri" pitchFamily="34" charset="0"/>
              </a:rPr>
              <a:t> (ребенка) – свидетельство о рождении, с 14 лет - паспорт</a:t>
            </a:r>
          </a:p>
          <a:p>
            <a:pPr>
              <a:buClr>
                <a:schemeClr val="tx2">
                  <a:lumMod val="50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ru-RU" sz="800" dirty="0" smtClean="0">
                <a:latin typeface="Calibri" pitchFamily="34" charset="0"/>
              </a:rPr>
              <a:t>  Справка с места учебы, в случае когда у ребенка фактическое место проживания отличается от места регистрации</a:t>
            </a:r>
          </a:p>
        </p:txBody>
      </p:sp>
      <p:sp>
        <p:nvSpPr>
          <p:cNvPr id="22" name="Подзаголовок 2"/>
          <p:cNvSpPr txBox="1">
            <a:spLocks/>
          </p:cNvSpPr>
          <p:nvPr/>
        </p:nvSpPr>
        <p:spPr>
          <a:xfrm>
            <a:off x="3019805" y="1496791"/>
            <a:ext cx="2400133" cy="1284137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txBody>
          <a:bodyPr vert="horz" lIns="36000" tIns="36000" rIns="36000" bIns="3600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800" b="1" dirty="0">
                <a:latin typeface="Calibri" pitchFamily="34" charset="0"/>
              </a:rPr>
              <a:t>В</a:t>
            </a:r>
            <a:r>
              <a:rPr lang="ru-RU" sz="800" b="1" dirty="0" smtClean="0">
                <a:latin typeface="Calibri" pitchFamily="34" charset="0"/>
              </a:rPr>
              <a:t> отдел по делам молодежи и спорту/отдел образования исполнительных комитетов муниципальных образований Республики Татарстан</a:t>
            </a:r>
            <a:r>
              <a:rPr lang="ru-RU" sz="800" b="1" dirty="0">
                <a:latin typeface="Calibri" pitchFamily="34" charset="0"/>
              </a:rPr>
              <a:t> </a:t>
            </a:r>
            <a:endParaRPr lang="ru-RU" sz="800" b="1" dirty="0" smtClean="0">
              <a:latin typeface="Calibri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800" dirty="0" smtClean="0">
                <a:latin typeface="Calibri" pitchFamily="34" charset="0"/>
              </a:rPr>
              <a:t>Адреса и контакты ответственных  специалистов за оздоровительную кампанию в муниципальных образованиях Республики Татарстан опубликованы  на сайте </a:t>
            </a:r>
            <a:r>
              <a:rPr lang="en-US" sz="800" dirty="0" smtClean="0">
                <a:latin typeface="Calibri" pitchFamily="34" charset="0"/>
              </a:rPr>
              <a:t>rcleto.ru</a:t>
            </a:r>
            <a:endParaRPr lang="ru-RU" sz="800" dirty="0" smtClean="0">
              <a:latin typeface="Calibri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800" b="1" dirty="0" smtClean="0">
                <a:latin typeface="Calibri" pitchFamily="34" charset="0"/>
              </a:rPr>
              <a:t>В городе </a:t>
            </a:r>
            <a:r>
              <a:rPr lang="ru-RU" sz="800" b="1" dirty="0">
                <a:latin typeface="Calibri" pitchFamily="34" charset="0"/>
              </a:rPr>
              <a:t>Казани </a:t>
            </a:r>
            <a:r>
              <a:rPr lang="ru-RU" sz="800" dirty="0">
                <a:latin typeface="Calibri" pitchFamily="34" charset="0"/>
              </a:rPr>
              <a:t>– Городской центр «Ял» тел. 8(843) 590-24-82, </a:t>
            </a:r>
            <a:r>
              <a:rPr lang="ru-RU" sz="800" dirty="0" smtClean="0">
                <a:latin typeface="Calibri" pitchFamily="34" charset="0"/>
              </a:rPr>
              <a:t>ул</a:t>
            </a:r>
            <a:r>
              <a:rPr lang="ru-RU" sz="800" dirty="0">
                <a:latin typeface="Calibri" pitchFamily="34" charset="0"/>
              </a:rPr>
              <a:t>. 25 Октября, 13/6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ru-RU" sz="800" dirty="0">
              <a:latin typeface="Calibri" pitchFamily="34" charset="0"/>
            </a:endParaRPr>
          </a:p>
        </p:txBody>
      </p:sp>
      <p:sp>
        <p:nvSpPr>
          <p:cNvPr id="508" name="Правая фигурная скобка 507"/>
          <p:cNvSpPr/>
          <p:nvPr/>
        </p:nvSpPr>
        <p:spPr>
          <a:xfrm>
            <a:off x="2853284" y="1614208"/>
            <a:ext cx="166520" cy="1310736"/>
          </a:xfrm>
          <a:prstGeom prst="rightBrac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559" name="Правая фигурная скобка 558"/>
          <p:cNvSpPr/>
          <p:nvPr/>
        </p:nvSpPr>
        <p:spPr>
          <a:xfrm>
            <a:off x="2850543" y="5426179"/>
            <a:ext cx="169263" cy="731575"/>
          </a:xfrm>
          <a:prstGeom prst="rightBrac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681" name="Правая фигурная скобка 680"/>
          <p:cNvSpPr/>
          <p:nvPr/>
        </p:nvSpPr>
        <p:spPr>
          <a:xfrm>
            <a:off x="5416502" y="2014580"/>
            <a:ext cx="175350" cy="2732908"/>
          </a:xfrm>
          <a:prstGeom prst="rightBrac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latin typeface="Calibri" pitchFamily="34" charset="0"/>
            </a:endParaRPr>
          </a:p>
        </p:txBody>
      </p:sp>
      <p:sp>
        <p:nvSpPr>
          <p:cNvPr id="713" name="Овал 712"/>
          <p:cNvSpPr/>
          <p:nvPr/>
        </p:nvSpPr>
        <p:spPr>
          <a:xfrm>
            <a:off x="6804248" y="711421"/>
            <a:ext cx="1755854" cy="656127"/>
          </a:xfrm>
          <a:prstGeom prst="ellips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tx2"/>
                </a:solidFill>
                <a:latin typeface="Calibri" pitchFamily="34" charset="0"/>
              </a:rPr>
              <a:t>4.Оформить</a:t>
            </a:r>
            <a:r>
              <a:rPr lang="ru-RU" sz="10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900" b="1" dirty="0" smtClean="0">
                <a:solidFill>
                  <a:schemeClr val="tx2"/>
                </a:solidFill>
                <a:latin typeface="Calibri" pitchFamily="34" charset="0"/>
              </a:rPr>
              <a:t>путевку, медицинскую</a:t>
            </a:r>
            <a:r>
              <a:rPr lang="ru-RU" sz="10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900" b="1" dirty="0">
                <a:solidFill>
                  <a:schemeClr val="tx2"/>
                </a:solidFill>
                <a:latin typeface="Calibri" pitchFamily="34" charset="0"/>
              </a:rPr>
              <a:t>справку</a:t>
            </a:r>
          </a:p>
        </p:txBody>
      </p:sp>
      <p:sp>
        <p:nvSpPr>
          <p:cNvPr id="714" name="Овал 713"/>
          <p:cNvSpPr/>
          <p:nvPr/>
        </p:nvSpPr>
        <p:spPr>
          <a:xfrm>
            <a:off x="8690915" y="711421"/>
            <a:ext cx="382814" cy="5648115"/>
          </a:xfrm>
          <a:prstGeom prst="ellipse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270" rtlCol="0" anchor="ctr"/>
          <a:lstStyle/>
          <a:p>
            <a:pPr algn="ctr"/>
            <a:r>
              <a:rPr lang="ru-RU" sz="900" b="1" dirty="0">
                <a:solidFill>
                  <a:schemeClr val="tx2"/>
                </a:solidFill>
                <a:latin typeface="Calibri" pitchFamily="34" charset="0"/>
              </a:rPr>
              <a:t>Отдых</a:t>
            </a:r>
            <a:r>
              <a:rPr lang="ru-RU" sz="10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900" b="1" dirty="0">
                <a:solidFill>
                  <a:schemeClr val="tx2"/>
                </a:solidFill>
                <a:latin typeface="Calibri" pitchFamily="34" charset="0"/>
              </a:rPr>
              <a:t>и оздоровление</a:t>
            </a:r>
            <a:r>
              <a:rPr lang="ru-RU" sz="10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900" b="1" dirty="0" smtClean="0">
                <a:solidFill>
                  <a:schemeClr val="tx2"/>
                </a:solidFill>
                <a:latin typeface="Calibri" pitchFamily="34" charset="0"/>
              </a:rPr>
              <a:t>ребенка в детской</a:t>
            </a:r>
            <a:r>
              <a:rPr lang="ru-RU" sz="10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900" b="1" dirty="0">
                <a:solidFill>
                  <a:schemeClr val="tx2"/>
                </a:solidFill>
                <a:latin typeface="Calibri" pitchFamily="34" charset="0"/>
              </a:rPr>
              <a:t>оздоровительной</a:t>
            </a:r>
            <a:r>
              <a:rPr lang="ru-RU" sz="1000" dirty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900" b="1" dirty="0" smtClean="0">
                <a:solidFill>
                  <a:schemeClr val="tx2"/>
                </a:solidFill>
                <a:latin typeface="Calibri" pitchFamily="34" charset="0"/>
              </a:rPr>
              <a:t>организации (лагере</a:t>
            </a:r>
            <a:r>
              <a:rPr lang="ru-RU" sz="1000" dirty="0">
                <a:solidFill>
                  <a:schemeClr val="tx1"/>
                </a:solidFill>
                <a:latin typeface="Calibri" pitchFamily="34" charset="0"/>
              </a:rPr>
              <a:t>, </a:t>
            </a:r>
            <a:r>
              <a:rPr lang="ru-RU" sz="900" b="1" dirty="0" smtClean="0">
                <a:solidFill>
                  <a:schemeClr val="tx2"/>
                </a:solidFill>
                <a:latin typeface="Calibri" pitchFamily="34" charset="0"/>
              </a:rPr>
              <a:t>санатории)</a:t>
            </a:r>
            <a:endParaRPr lang="ru-RU" sz="1000" dirty="0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165" name="Прямая со стрелкой 164"/>
          <p:cNvCxnSpPr/>
          <p:nvPr/>
        </p:nvCxnSpPr>
        <p:spPr>
          <a:xfrm>
            <a:off x="8821843" y="4951283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TextBox 185"/>
          <p:cNvSpPr txBox="1"/>
          <p:nvPr/>
        </p:nvSpPr>
        <p:spPr>
          <a:xfrm>
            <a:off x="0" y="6310251"/>
            <a:ext cx="90737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tx2"/>
                </a:solidFill>
                <a:latin typeface="Calibri" pitchFamily="34" charset="0"/>
              </a:rPr>
              <a:t>Для </a:t>
            </a:r>
            <a:r>
              <a:rPr lang="ru-RU" sz="800" dirty="0">
                <a:solidFill>
                  <a:schemeClr val="tx2"/>
                </a:solidFill>
                <a:latin typeface="Calibri" pitchFamily="34" charset="0"/>
              </a:rPr>
              <a:t>организации отдыха  </a:t>
            </a:r>
            <a:r>
              <a:rPr lang="ru-RU" sz="800" b="1" u="sng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ребенка из многодетной семьи, а так же оставшегося </a:t>
            </a:r>
            <a:r>
              <a:rPr lang="ru-RU" sz="800" b="1" u="sng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без попечения родителей, </a:t>
            </a:r>
            <a:r>
              <a:rPr lang="ru-RU" sz="800" b="1" u="sng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находящегося </a:t>
            </a:r>
            <a:r>
              <a:rPr lang="ru-RU" sz="800" b="1" u="sng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под </a:t>
            </a:r>
            <a:r>
              <a:rPr lang="ru-RU" sz="800" b="1" u="sng" dirty="0" smtClean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опекой,  в приемной семье </a:t>
            </a:r>
            <a:r>
              <a:rPr lang="ru-RU" sz="800" dirty="0" smtClean="0">
                <a:solidFill>
                  <a:schemeClr val="tx2"/>
                </a:solidFill>
                <a:latin typeface="Calibri" pitchFamily="34" charset="0"/>
              </a:rPr>
              <a:t>необходимо </a:t>
            </a:r>
            <a:r>
              <a:rPr lang="ru-RU" sz="800" dirty="0">
                <a:solidFill>
                  <a:schemeClr val="tx2"/>
                </a:solidFill>
                <a:latin typeface="Calibri" pitchFamily="34" charset="0"/>
              </a:rPr>
              <a:t>обратится в органы опеки и попечительства </a:t>
            </a:r>
            <a:r>
              <a:rPr lang="ru-RU" sz="800" dirty="0" smtClean="0">
                <a:solidFill>
                  <a:schemeClr val="tx2"/>
                </a:solidFill>
                <a:latin typeface="Calibri" pitchFamily="34" charset="0"/>
              </a:rPr>
              <a:t>исполнительных </a:t>
            </a:r>
            <a:r>
              <a:rPr lang="ru-RU" sz="800" dirty="0">
                <a:solidFill>
                  <a:schemeClr val="tx2"/>
                </a:solidFill>
                <a:latin typeface="Calibri" pitchFamily="34" charset="0"/>
              </a:rPr>
              <a:t>комитетов муниципальных образований </a:t>
            </a:r>
            <a:r>
              <a:rPr lang="ru-RU" sz="800" dirty="0" smtClean="0">
                <a:solidFill>
                  <a:schemeClr val="tx2"/>
                </a:solidFill>
                <a:latin typeface="Calibri" pitchFamily="34" charset="0"/>
              </a:rPr>
              <a:t>РТ.</a:t>
            </a:r>
          </a:p>
          <a:p>
            <a:r>
              <a:rPr lang="ru-RU" sz="800" dirty="0" smtClean="0">
                <a:solidFill>
                  <a:schemeClr val="tx2"/>
                </a:solidFill>
                <a:latin typeface="Calibri" pitchFamily="34" charset="0"/>
              </a:rPr>
              <a:t>Родители, чьи </a:t>
            </a:r>
            <a:r>
              <a:rPr lang="ru-RU" sz="800" b="1" u="sng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дети не попадают ни под одну категорию</a:t>
            </a:r>
            <a:r>
              <a:rPr lang="ru-RU" sz="800" dirty="0" smtClean="0">
                <a:solidFill>
                  <a:schemeClr val="tx2"/>
                </a:solidFill>
                <a:latin typeface="Calibri" pitchFamily="34" charset="0"/>
              </a:rPr>
              <a:t>, так же могут обратиться в данные организации </a:t>
            </a:r>
            <a:r>
              <a:rPr lang="ru-RU" sz="800" dirty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ru-RU" sz="800" dirty="0" smtClean="0">
                <a:solidFill>
                  <a:schemeClr val="tx2"/>
                </a:solidFill>
                <a:latin typeface="Calibri" pitchFamily="34" charset="0"/>
              </a:rPr>
              <a:t>для приобретения путевки, при их наличии, на общих основаниях за полную стоимость. </a:t>
            </a:r>
          </a:p>
          <a:p>
            <a:r>
              <a:rPr lang="ru-RU" sz="800" b="1" u="sng" dirty="0">
                <a:solidFill>
                  <a:schemeClr val="accent5">
                    <a:lumMod val="50000"/>
                  </a:schemeClr>
                </a:solidFill>
                <a:latin typeface="Calibri" pitchFamily="34" charset="0"/>
              </a:rPr>
              <a:t>Лица, достигшие 16 лет, облагаются налогом за доход, </a:t>
            </a:r>
            <a:r>
              <a:rPr lang="ru-RU" sz="800" dirty="0" smtClean="0">
                <a:solidFill>
                  <a:schemeClr val="tx2"/>
                </a:solidFill>
                <a:latin typeface="Calibri" pitchFamily="34" charset="0"/>
              </a:rPr>
              <a:t>полученный из средств бюджета, в виде дотации на путевку в оздоровительный лагерь (согласно п.9 статьи 217 Налогового Кодекса РФ).</a:t>
            </a:r>
            <a:endParaRPr lang="ru-RU" sz="8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7" name="Стрелка вправо 186"/>
          <p:cNvSpPr/>
          <p:nvPr/>
        </p:nvSpPr>
        <p:spPr>
          <a:xfrm>
            <a:off x="2896532" y="964465"/>
            <a:ext cx="202616" cy="150038"/>
          </a:xfrm>
          <a:prstGeom prst="rightArrow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87" name="Стрелка вправо 286"/>
          <p:cNvSpPr/>
          <p:nvPr/>
        </p:nvSpPr>
        <p:spPr>
          <a:xfrm>
            <a:off x="8560102" y="957375"/>
            <a:ext cx="224543" cy="152224"/>
          </a:xfrm>
          <a:prstGeom prst="rightArrow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88" name="Стрелка вправо 287"/>
          <p:cNvSpPr/>
          <p:nvPr/>
        </p:nvSpPr>
        <p:spPr>
          <a:xfrm>
            <a:off x="6615634" y="954442"/>
            <a:ext cx="193720" cy="143304"/>
          </a:xfrm>
          <a:prstGeom prst="rightArrow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89" name="Стрелка вправо 288"/>
          <p:cNvSpPr/>
          <p:nvPr/>
        </p:nvSpPr>
        <p:spPr>
          <a:xfrm>
            <a:off x="5200479" y="945901"/>
            <a:ext cx="219458" cy="151846"/>
          </a:xfrm>
          <a:prstGeom prst="rightArrow">
            <a:avLst/>
          </a:prstGeom>
          <a:ln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latin typeface="Calibri" pitchFamily="34" charset="0"/>
            </a:endParaRPr>
          </a:p>
        </p:txBody>
      </p:sp>
      <p:cxnSp>
        <p:nvCxnSpPr>
          <p:cNvPr id="9" name="Прямая со стрелкой 8"/>
          <p:cNvCxnSpPr>
            <a:stCxn id="91" idx="3"/>
            <a:endCxn id="90" idx="1"/>
          </p:cNvCxnSpPr>
          <p:nvPr/>
        </p:nvCxnSpPr>
        <p:spPr>
          <a:xfrm>
            <a:off x="5416502" y="5816516"/>
            <a:ext cx="195415" cy="349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90" idx="3"/>
            <a:endCxn id="89" idx="1"/>
          </p:cNvCxnSpPr>
          <p:nvPr/>
        </p:nvCxnSpPr>
        <p:spPr>
          <a:xfrm>
            <a:off x="6396273" y="5816865"/>
            <a:ext cx="205905" cy="387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89" idx="3"/>
            <a:endCxn id="59" idx="1"/>
          </p:cNvCxnSpPr>
          <p:nvPr/>
        </p:nvCxnSpPr>
        <p:spPr>
          <a:xfrm>
            <a:off x="7294825" y="5817252"/>
            <a:ext cx="195960" cy="1545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76" idx="3"/>
            <a:endCxn id="62" idx="1"/>
          </p:cNvCxnSpPr>
          <p:nvPr/>
        </p:nvCxnSpPr>
        <p:spPr>
          <a:xfrm>
            <a:off x="6602178" y="3372974"/>
            <a:ext cx="140668" cy="927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62" idx="3"/>
          </p:cNvCxnSpPr>
          <p:nvPr/>
        </p:nvCxnSpPr>
        <p:spPr>
          <a:xfrm>
            <a:off x="8560103" y="3373901"/>
            <a:ext cx="120218" cy="7133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59" idx="3"/>
          </p:cNvCxnSpPr>
          <p:nvPr/>
        </p:nvCxnSpPr>
        <p:spPr>
          <a:xfrm>
            <a:off x="8559987" y="5818797"/>
            <a:ext cx="216000" cy="0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28" idx="3"/>
          </p:cNvCxnSpPr>
          <p:nvPr/>
        </p:nvCxnSpPr>
        <p:spPr>
          <a:xfrm flipV="1">
            <a:off x="2853284" y="4952071"/>
            <a:ext cx="166522" cy="1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3" name="Прямая со стрелкой 672"/>
          <p:cNvCxnSpPr>
            <a:stCxn id="23" idx="3"/>
            <a:endCxn id="91" idx="1"/>
          </p:cNvCxnSpPr>
          <p:nvPr/>
        </p:nvCxnSpPr>
        <p:spPr>
          <a:xfrm flipV="1">
            <a:off x="3667225" y="5816516"/>
            <a:ext cx="175843" cy="579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60" y="22681"/>
            <a:ext cx="1142395" cy="677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309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3466</TotalTime>
  <Words>802</Words>
  <Application>Microsoft Office PowerPoint</Application>
  <PresentationFormat>Экран (4:3)</PresentationFormat>
  <Paragraphs>60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Как оформить детскую льготную путевку в лагеря и санатории в РТ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оформить путевку в лагерь ИНСТРУКЦИЯ</dc:title>
  <dc:creator>Юрист</dc:creator>
  <cp:lastModifiedBy>Valeev</cp:lastModifiedBy>
  <cp:revision>160</cp:revision>
  <cp:lastPrinted>2018-01-30T14:10:51Z</cp:lastPrinted>
  <dcterms:created xsi:type="dcterms:W3CDTF">2017-10-11T10:12:00Z</dcterms:created>
  <dcterms:modified xsi:type="dcterms:W3CDTF">2018-03-22T14:19:10Z</dcterms:modified>
</cp:coreProperties>
</file>